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h4Mg1+8FE+Y4aOycM2oudrcopx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5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4542" y="-49095"/>
            <a:ext cx="9196143" cy="6965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274" y="-38674"/>
            <a:ext cx="9186958" cy="695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/>
          <p:nvPr/>
        </p:nvSpPr>
        <p:spPr>
          <a:xfrm>
            <a:off x="313362" y="1561842"/>
            <a:ext cx="8517276" cy="411390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CO" sz="3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Ateneo a la Parroquia: la formación humana en una actividad de extensión de la Universidad Católica de Colombia</a:t>
            </a:r>
          </a:p>
          <a:p>
            <a:pPr algn="ctr">
              <a:lnSpc>
                <a:spcPct val="150000"/>
              </a:lnSpc>
            </a:pPr>
            <a:endParaRPr lang="es-CO" sz="2800" b="1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s-CO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XIV Jornada Institucional de Investigación (4-6 de mayo de 2023)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s-CO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Salón 5 del Centro de Convenciones de la Sede 4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800"/>
              </a:spcAft>
            </a:pPr>
            <a:r>
              <a:rPr lang="es-CO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jueves 4 de mayo de 2023 – 5.00 pm 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s-CO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s-CO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Carlos Arturo Ospina Hernández</a:t>
            </a:r>
            <a:r>
              <a:rPr lang="es-C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s-CO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Francesco Ferrari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En Santa Amelia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95" y="1687510"/>
            <a:ext cx="5555406" cy="443254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4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CO" sz="24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de julio de 2021</a:t>
            </a:r>
            <a:r>
              <a:rPr lang="es-CO" sz="24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el p. Germán Chaves fue nombrado párroco de Santa Amelia.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Garamond" panose="02020404030301010803" pitchFamily="18" charset="0"/>
              </a:rPr>
              <a:t>El programa de formación interesa a personas pertenecientes a otras comunidades de la </a:t>
            </a:r>
            <a:r>
              <a:rPr lang="es-MX" sz="2400" b="1" dirty="0">
                <a:latin typeface="Garamond" panose="02020404030301010803" pitchFamily="18" charset="0"/>
              </a:rPr>
              <a:t>Vicaría Pastoral San Pedro</a:t>
            </a:r>
            <a:r>
              <a:rPr lang="es-MX" sz="2400" dirty="0">
                <a:latin typeface="Garamond" panose="02020404030301010803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Garamond" panose="02020404030301010803" pitchFamily="18" charset="0"/>
              </a:rPr>
              <a:t>La formación se enfoca particularmente en las humanidades y, específicamente, en la </a:t>
            </a:r>
            <a:r>
              <a:rPr lang="es-MX" sz="2400" b="1" dirty="0">
                <a:latin typeface="Garamond" panose="02020404030301010803" pitchFamily="18" charset="0"/>
              </a:rPr>
              <a:t>Teología del cuerpo</a:t>
            </a:r>
            <a:r>
              <a:rPr lang="es-MX" sz="2400" dirty="0">
                <a:latin typeface="Garamond" panose="02020404030301010803" pitchFamily="18" charset="0"/>
              </a:rPr>
              <a:t>, doctrina fundamental del magisterio de Juan Pablo II, y en la </a:t>
            </a:r>
            <a:r>
              <a:rPr lang="es-MX" sz="2400" b="1" dirty="0">
                <a:latin typeface="Garamond" panose="02020404030301010803" pitchFamily="18" charset="0"/>
              </a:rPr>
              <a:t>Cultura católica</a:t>
            </a:r>
            <a:r>
              <a:rPr lang="es-MX" sz="2400" dirty="0"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37F3CC-5A37-E402-0136-30D980C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165" y="5303159"/>
            <a:ext cx="3202624" cy="8168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parroquia de Santa Amelia está ubicada </a:t>
            </a:r>
            <a:r>
              <a:rPr lang="es-CO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localidad de Suba y en la calle 185 n. 51-56</a:t>
            </a:r>
            <a:endParaRPr lang="es-MX" sz="1600" i="1" dirty="0">
              <a:latin typeface="Garamond" panose="02020404030301010803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CDCD64-B9B0-D357-91F5-4BB573CCB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165" y="2010168"/>
            <a:ext cx="3156640" cy="31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Cultura católica en Santa Amelia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3" y="1564215"/>
            <a:ext cx="5555406" cy="45558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MX" sz="24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bjetivo dar a las comunidades parroquiales una </a:t>
            </a:r>
            <a:r>
              <a:rPr lang="es-MX" sz="24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 ilustrada </a:t>
            </a:r>
            <a:r>
              <a:rPr lang="es-MX" sz="24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permanente </a:t>
            </a:r>
            <a:r>
              <a:rPr lang="es-MX" sz="24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diálogo con la razón, con el magisterio de la Iglesia y los pensadores católicos</a:t>
            </a:r>
            <a:r>
              <a:rPr lang="es-MX" sz="24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Garamond" panose="02020404030301010803" pitchFamily="18" charset="0"/>
              </a:rPr>
              <a:t>Superar el desconocimiento del verdadero rostro de Jesús y de su Iglesia</a:t>
            </a:r>
            <a:r>
              <a:rPr lang="es-MX" sz="2400" dirty="0">
                <a:latin typeface="Garamond" panose="02020404030301010803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Garamond" panose="02020404030301010803" pitchFamily="18" charset="0"/>
              </a:rPr>
              <a:t>Impacto social </a:t>
            </a:r>
            <a:r>
              <a:rPr lang="es-MX" sz="2400" dirty="0">
                <a:latin typeface="Garamond" panose="02020404030301010803" pitchFamily="18" charset="0"/>
              </a:rPr>
              <a:t>brindado por los cursos de Cultura católica contribuye a la paz y a la sabiduría que la recta formación religiosa aporta a las comunidades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37F3CC-5A37-E402-0136-30D980C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173" y="4952285"/>
            <a:ext cx="3225616" cy="8168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3. Cursos impartidos por la Universidad Católica de Colombia en la parroquia de Santa Amelia (2021-2022)</a:t>
            </a:r>
            <a:endParaRPr lang="es-MX" sz="1600" i="1" dirty="0">
              <a:latin typeface="Garamond" panose="02020404030301010803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85FD474-1C2B-B4CD-306F-F7CADCCE2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838037"/>
              </p:ext>
            </p:extLst>
          </p:nvPr>
        </p:nvGraphicFramePr>
        <p:xfrm>
          <a:off x="5838166" y="2020800"/>
          <a:ext cx="3202623" cy="281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6850">
                  <a:extLst>
                    <a:ext uri="{9D8B030D-6E8A-4147-A177-3AD203B41FA5}">
                      <a16:colId xmlns:a16="http://schemas.microsoft.com/office/drawing/2014/main" val="4029415206"/>
                    </a:ext>
                  </a:extLst>
                </a:gridCol>
                <a:gridCol w="1295384">
                  <a:extLst>
                    <a:ext uri="{9D8B030D-6E8A-4147-A177-3AD203B41FA5}">
                      <a16:colId xmlns:a16="http://schemas.microsoft.com/office/drawing/2014/main" val="4135087655"/>
                    </a:ext>
                  </a:extLst>
                </a:gridCol>
                <a:gridCol w="750389">
                  <a:extLst>
                    <a:ext uri="{9D8B030D-6E8A-4147-A177-3AD203B41FA5}">
                      <a16:colId xmlns:a16="http://schemas.microsoft.com/office/drawing/2014/main" val="3796210003"/>
                    </a:ext>
                  </a:extLst>
                </a:gridCol>
              </a:tblGrid>
              <a:tr h="46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Denominación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Fecha de finalización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Participantes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157666"/>
                  </a:ext>
                </a:extLst>
              </a:tr>
              <a:tr h="46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Cultura católica V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18 de diciembre de 2021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30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9878538"/>
                  </a:ext>
                </a:extLst>
              </a:tr>
              <a:tr h="46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Cultura católica VI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12 de julio de 2022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9508152"/>
                  </a:ext>
                </a:extLst>
              </a:tr>
              <a:tr h="46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Teología del Cuerpo I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12 de julio de 2022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237166"/>
                  </a:ext>
                </a:extLst>
              </a:tr>
              <a:tr h="46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Cultura Católica VII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17 de diciembre de 2022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809435"/>
                  </a:ext>
                </a:extLst>
              </a:tr>
              <a:tr h="469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Teología del cuerpo II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17 de diciembre de 2022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36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649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88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Cultura católica en Santa Amelia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3" y="1681174"/>
            <a:ext cx="4445797" cy="42305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cursos de Cultura católica han contribuido a </a:t>
            </a:r>
            <a:r>
              <a:rPr lang="es-CO" sz="24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robustecer el tejido social </a:t>
            </a:r>
            <a:r>
              <a:rPr lang="es-CO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las comunidades parroquiales mostrando a los estudiantes la veracidad de las palabras de Benedicto XVI (2005), quien afirmaba que “</a:t>
            </a:r>
            <a:r>
              <a:rPr lang="es-CO" sz="2400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cada uno de nosotros es el fruto de un pensamiento de Dios, cada uno de nosotros es querido, cada uno es amado, cada uno es necesario</a:t>
            </a:r>
            <a:r>
              <a:rPr lang="es-CO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37F3CC-5A37-E402-0136-30D980C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753" y="5029780"/>
            <a:ext cx="4265044" cy="552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Ceremonia de grados del curso de </a:t>
            </a:r>
            <a:r>
              <a:rPr lang="es-MX" sz="16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ultura católica </a:t>
            </a:r>
          </a:p>
          <a:p>
            <a:pPr algn="ctr"/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 de diciembre de 2021). </a:t>
            </a:r>
            <a:endParaRPr lang="es-MX" sz="1600" i="1" dirty="0">
              <a:latin typeface="Garamond" panose="02020404030301010803" pitchFamily="18" charset="0"/>
            </a:endParaRPr>
          </a:p>
        </p:txBody>
      </p:sp>
      <p:pic>
        <p:nvPicPr>
          <p:cNvPr id="5124" name="Picture 4" descr="GRADOS">
            <a:extLst>
              <a:ext uri="{FF2B5EF4-FFF2-40B4-BE49-F238E27FC236}">
                <a16:creationId xmlns:a16="http://schemas.microsoft.com/office/drawing/2014/main" id="{A1DEA120-EF32-2401-F508-444BF1D3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53" y="2191537"/>
            <a:ext cx="2035064" cy="27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22CC48-9CE0-22EE-26AD-7FA8347C6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525" y="2191537"/>
            <a:ext cx="2034899" cy="27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49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Conclusiones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3" y="1681174"/>
            <a:ext cx="4445797" cy="42305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 los principales resultados alcanzados por nuestra investigación, destacamos tres: </a:t>
            </a:r>
            <a:r>
              <a:rPr lang="es-MX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formación humana multidimensional; la contribución a la paz y al desarrollo social y la resiliencia a las problemáticas causadas por la pandemia del COVID-19</a:t>
            </a:r>
            <a:r>
              <a:rPr lang="es-MX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s-MX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ormar </a:t>
            </a:r>
            <a:r>
              <a:rPr lang="es-MX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buenos cristianos y honestos ciudadanos</a:t>
            </a:r>
            <a:r>
              <a:rPr lang="es-MX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s-CO" sz="22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ormación integral</a:t>
            </a:r>
            <a:r>
              <a:rPr lang="es-CO" sz="22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37F3CC-5A37-E402-0136-30D980C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753" y="5061677"/>
            <a:ext cx="4265044" cy="552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sz="16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Ceremonia de g</a:t>
            </a:r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rados del curso de </a:t>
            </a:r>
            <a:r>
              <a:rPr lang="es-MX" sz="16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ultura católica </a:t>
            </a:r>
          </a:p>
          <a:p>
            <a:pPr algn="ctr"/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 de diciembre de 2021). </a:t>
            </a:r>
            <a:endParaRPr lang="es-MX" sz="1600" i="1" dirty="0">
              <a:latin typeface="Garamond" panose="02020404030301010803" pitchFamily="18" charset="0"/>
            </a:endParaRPr>
          </a:p>
        </p:txBody>
      </p:sp>
      <p:pic>
        <p:nvPicPr>
          <p:cNvPr id="5122" name="Picture 2" descr="GRADOS DEL CURSO CULTURA CATÓLICA VI EN SANTA AMELIA | Arquidiócesis de  Bogotá">
            <a:extLst>
              <a:ext uri="{FF2B5EF4-FFF2-40B4-BE49-F238E27FC236}">
                <a16:creationId xmlns:a16="http://schemas.microsoft.com/office/drawing/2014/main" id="{AD9362DD-E50A-81B3-53E1-003B7BD5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53" y="2149004"/>
            <a:ext cx="4265044" cy="28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2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439" y="2960144"/>
            <a:ext cx="5263117" cy="7612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40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¡Muchas gracias!</a:t>
            </a:r>
            <a:endParaRPr lang="es-ES" altLang="es-ES_tradnl" sz="4000" b="1" dirty="0">
              <a:solidFill>
                <a:srgbClr val="FF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1E6FFB-4EAE-6CEB-B209-FC778E8C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8" y="3858801"/>
            <a:ext cx="3030279" cy="21060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C78C4D-5CE3-6DE4-7F95-154C36952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8" y="802551"/>
            <a:ext cx="2693581" cy="2020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C228CA-9097-2372-6AC7-58CF7FF65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33" y="828316"/>
            <a:ext cx="2898933" cy="19944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3F33EA-8617-22B6-B5C2-33BAC511D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027" y="828316"/>
            <a:ext cx="2872336" cy="19944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62FDE2-A4CC-5F5B-53E2-BF171F15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084" y="3858800"/>
            <a:ext cx="3030279" cy="21060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9FACCAD-2219-0AD1-64FC-52C820648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097" y="3858800"/>
            <a:ext cx="1433803" cy="21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4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2" y="854899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Referencias bibliográficas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3" y="1861928"/>
            <a:ext cx="8891593" cy="39753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Benedicto XVI (2005). </a:t>
            </a:r>
            <a:r>
              <a:rPr lang="es-MX" sz="1800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Homilía de su santidad Benedicto XVI en ocasión de la Santa Misa de Imposición del Palio y entrega del anillo del pescador</a:t>
            </a: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Recuperado de https://www.vatican.va/content/benedict-xvi/es/homilies/2005/documents/hf_ben-xvi_hom_20050424_inizio-pontificato.html Consultado el 23 de enero de 2023.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Chaves Quintero, E.G. (2023). </a:t>
            </a:r>
            <a:r>
              <a:rPr lang="es-MX" sz="1800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Responsabilidad social: un aporte a la inclusión y a la paz desde la educación y la fe</a:t>
            </a: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Documento no publicado.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Montoya, L., Chagüi, S. y Chaves Quintero, E.G. (2020). </a:t>
            </a:r>
            <a:r>
              <a:rPr lang="es-MX" sz="1800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Parroquia Santa María Madre Admirable, responsabilidad social, un aporte a la inclusión y a la paz desde la educación.</a:t>
            </a: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Recuperado de https://psantaamelia.arquibogota.org.co/sites/default/files/inline-files/PARROQUIA%20SANTA%20MARIA%20MADRE%20ADMIRABLE%20UNIVERSIDAD%20CATO%CC%81LICA%20DE%20COLOMBIA%202020_0.pdf Consultado el 23 de enero de 2023.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Serna Alcántara. G.A. (2007). Misión social y modelos de extensión universitaria: del entusiasmo al desdén. En “</a:t>
            </a:r>
            <a:r>
              <a:rPr lang="es-MX" sz="1800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Revista Iberoamericana de Educación</a:t>
            </a:r>
            <a:r>
              <a:rPr lang="es-MX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43(3) 1-7.</a:t>
            </a:r>
            <a:endParaRPr lang="es-CO" sz="1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9304"/>
            <a:ext cx="9144000" cy="55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1" y="737941"/>
            <a:ext cx="8527311" cy="6696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_tradnl" sz="4000" b="1" dirty="0">
                <a:latin typeface="Garamond" panose="02020404030301010803" pitchFamily="18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1" y="1457863"/>
            <a:ext cx="8527311" cy="46621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En todo el mundo occidental, en el siglo XX, ha venido desarrollándose intensamente la reflexión y la acción alrededor del tema de la </a:t>
            </a:r>
            <a:r>
              <a:rPr lang="es-MX" sz="2000" b="1" dirty="0">
                <a:latin typeface="Garamond" panose="02020404030301010803" pitchFamily="18" charset="0"/>
              </a:rPr>
              <a:t>extensión universitaria o proyección social de la Universidad</a:t>
            </a:r>
            <a:r>
              <a:rPr lang="es-MX" sz="2000" dirty="0">
                <a:latin typeface="Garamond" panose="02020404030301010803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Garamond" panose="02020404030301010803" pitchFamily="18" charset="0"/>
              </a:rPr>
              <a:t>Movimiento de Córdoba</a:t>
            </a:r>
            <a:r>
              <a:rPr lang="es-MX" sz="2000" dirty="0">
                <a:latin typeface="Garamond" panose="02020404030301010803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Como afirma Serna Alcántara (2007), en la América Latina de comienzo del siglo XX, el concepto de </a:t>
            </a:r>
            <a:r>
              <a:rPr lang="es-MX" sz="2000" b="1" dirty="0">
                <a:latin typeface="Garamond" panose="02020404030301010803" pitchFamily="18" charset="0"/>
              </a:rPr>
              <a:t>extensión universitaria </a:t>
            </a:r>
            <a:r>
              <a:rPr lang="es-MX" sz="2000" dirty="0">
                <a:latin typeface="Garamond" panose="02020404030301010803" pitchFamily="18" charset="0"/>
              </a:rPr>
              <a:t>fue entendido como algo que servía para permitir a los grupos sociales </a:t>
            </a:r>
            <a:r>
              <a:rPr lang="es-MX" sz="2000" b="1" dirty="0">
                <a:latin typeface="Garamond" panose="02020404030301010803" pitchFamily="18" charset="0"/>
              </a:rPr>
              <a:t>pobres</a:t>
            </a:r>
            <a:r>
              <a:rPr lang="es-MX" sz="2000" dirty="0">
                <a:latin typeface="Garamond" panose="02020404030301010803" pitchFamily="18" charset="0"/>
              </a:rPr>
              <a:t> del Continente </a:t>
            </a:r>
            <a:r>
              <a:rPr lang="es-MX" sz="2000" b="1" dirty="0">
                <a:latin typeface="Garamond" panose="02020404030301010803" pitchFamily="18" charset="0"/>
              </a:rPr>
              <a:t>acceder a la educación superior</a:t>
            </a:r>
            <a:r>
              <a:rPr lang="es-MX" sz="2000" dirty="0">
                <a:latin typeface="Garamond" panose="02020404030301010803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Paulatinamente, la proyección social universitaria se vino entendiendo en un </a:t>
            </a:r>
            <a:r>
              <a:rPr lang="es-MX" sz="2000" b="1" dirty="0">
                <a:latin typeface="Garamond" panose="02020404030301010803" pitchFamily="18" charset="0"/>
              </a:rPr>
              <a:t>sentido más amplio</a:t>
            </a:r>
            <a:r>
              <a:rPr lang="es-MX" sz="2000" dirty="0">
                <a:latin typeface="Garamond" panose="02020404030301010803" pitchFamily="18" charset="0"/>
              </a:rPr>
              <a:t> y en un modo que tuviese en cuenta todas las formas de </a:t>
            </a:r>
            <a:r>
              <a:rPr lang="es-MX" sz="2000" b="1" dirty="0">
                <a:latin typeface="Garamond" panose="02020404030301010803" pitchFamily="18" charset="0"/>
              </a:rPr>
              <a:t>marginalización del Continente</a:t>
            </a:r>
            <a:r>
              <a:rPr lang="es-MX" sz="2000" dirty="0">
                <a:latin typeface="Garamond" panose="02020404030301010803" pitchFamily="18" charset="0"/>
              </a:rPr>
              <a:t>, no solo la económica.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Garamond" panose="02020404030301010803" pitchFamily="18" charset="0"/>
              </a:rPr>
              <a:t>Objetivo de esta ponencia </a:t>
            </a:r>
            <a:r>
              <a:rPr lang="es-MX" sz="2000" dirty="0">
                <a:latin typeface="Garamond" panose="02020404030301010803" pitchFamily="18" charset="0"/>
              </a:rPr>
              <a:t>es describir los resultados de una investigación que realizamos acerca de una actividad de Extensión de la Universidad Católica de Colombia, o sea el </a:t>
            </a:r>
            <a:r>
              <a:rPr lang="es-MX" sz="2000" b="1" dirty="0">
                <a:latin typeface="Garamond" panose="02020404030301010803" pitchFamily="18" charset="0"/>
              </a:rPr>
              <a:t>programa de educación no formal desarrollado en cuatro parroquias bogotanas </a:t>
            </a:r>
            <a:r>
              <a:rPr lang="es-MX" sz="2000" dirty="0">
                <a:latin typeface="Garamond" panose="02020404030301010803" pitchFamily="18" charset="0"/>
              </a:rPr>
              <a:t>a partir del año 2013. </a:t>
            </a:r>
          </a:p>
        </p:txBody>
      </p:sp>
    </p:spTree>
    <p:extLst>
      <p:ext uri="{BB962C8B-B14F-4D97-AF65-F5344CB8AC3E}">
        <p14:creationId xmlns:p14="http://schemas.microsoft.com/office/powerpoint/2010/main" val="410344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Responsabilidad social: un aporte a la paz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1502570"/>
            <a:ext cx="4679190" cy="46174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26 de octubre de 2013, el presbítero </a:t>
            </a:r>
            <a:r>
              <a:rPr lang="es-CO" sz="20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Edwin Germán Chaves Quintero</a:t>
            </a:r>
            <a:r>
              <a:rPr lang="es-CO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capellán de la Universidad Católica de Colombia, fue nombrado párroco de </a:t>
            </a:r>
            <a:r>
              <a:rPr lang="es-CO" sz="20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Santa Águeda</a:t>
            </a:r>
            <a:r>
              <a:rPr lang="es-CO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El programa se proponía: “</a:t>
            </a:r>
            <a:r>
              <a:rPr lang="es-MX" sz="2000" i="1" dirty="0">
                <a:latin typeface="Garamond" panose="02020404030301010803" pitchFamily="18" charset="0"/>
              </a:rPr>
              <a:t>1. Generación de empleo para personas que se encontraban cesantes; 2. Creación de nuevas empresas que a su vez generan nuevos empleos; 3. Motivación e iniciativa por realizar actualizaciones de conocimientos; 4. Lanzamientos de nuevos productos en el mercado (…) 6. Mejoramiento de la calidad de vida, generación de nuevas oportunidades laborales, crecimiento y realización personal</a:t>
            </a:r>
            <a:r>
              <a:rPr lang="es-MX" sz="2000" dirty="0">
                <a:latin typeface="Garamond" panose="02020404030301010803" pitchFamily="18" charset="0"/>
              </a:rPr>
              <a:t>” </a:t>
            </a:r>
            <a:r>
              <a:rPr lang="pt-BR" sz="2000" dirty="0">
                <a:latin typeface="Garamond" panose="02020404030301010803" pitchFamily="18" charset="0"/>
              </a:rPr>
              <a:t>(Chaves Quintero, 2023, p. 3).</a:t>
            </a:r>
            <a:endParaRPr lang="es-MX" sz="2000" dirty="0">
              <a:latin typeface="Garamond" panose="02020404030301010803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EEE19E-16D8-A17B-F3C3-03EE2E34E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778" y="1502570"/>
            <a:ext cx="4075106" cy="20545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82E18E-72A6-3033-90A6-FDE03DB6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97" y="3618273"/>
            <a:ext cx="2933604" cy="192356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63413F3-D4F8-73EE-CA34-980A19644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778" y="5602970"/>
            <a:ext cx="4075106" cy="5170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O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parroquia de Santa Águeda está ubicada en la carrera 38 A n. 1C-10 en la localidad de Puente Aranda</a:t>
            </a:r>
            <a:endParaRPr lang="es-MX" sz="16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Responsabilidad social: un aporte a la paz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4" y="1564215"/>
            <a:ext cx="8891592" cy="443589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4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Publicidad y recursos por el p. Chaves</a:t>
            </a:r>
            <a:r>
              <a:rPr lang="es-CO" sz="24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Docentes</a:t>
            </a:r>
            <a:r>
              <a:rPr lang="es-CO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de </a:t>
            </a: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Facultades de Derecho; Ciencias Económicas y Administrativas; Departamentos de Humanidades y de Ciencias Básicas de la </a:t>
            </a:r>
            <a:r>
              <a:rPr lang="es-MX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Universidad Católica de Colombia</a:t>
            </a:r>
            <a:r>
              <a:rPr lang="es-CO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Entre </a:t>
            </a:r>
            <a:r>
              <a:rPr lang="es-MX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2013 y 2018 </a:t>
            </a: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la Universidad Católica de Colombia brindó, en el marco de dicha iniciativa, </a:t>
            </a:r>
            <a:r>
              <a:rPr lang="es-MX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2 diplomados, 2 seminarios y 23 cursos gratuitos en los que participaron 1.129 personas</a:t>
            </a: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s-CO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La Universidad Católica de Colombia dio </a:t>
            </a:r>
            <a:r>
              <a:rPr lang="es-MX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constancia de la participación por medio de su división de Extensión</a:t>
            </a: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Esta actividad permite a la Universidad </a:t>
            </a:r>
            <a:r>
              <a:rPr lang="es-MX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cumplir con el Estatuto de Bienestar y los Lineamientos de Extensión</a:t>
            </a: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Responsabilidad social </a:t>
            </a:r>
            <a:r>
              <a:rPr lang="es-MX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de la Universidad </a:t>
            </a:r>
            <a:endParaRPr lang="es-CO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6674981-D546-A992-4472-C37EF027A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6204"/>
              </p:ext>
            </p:extLst>
          </p:nvPr>
        </p:nvGraphicFramePr>
        <p:xfrm>
          <a:off x="667820" y="729466"/>
          <a:ext cx="7808359" cy="4849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2545">
                  <a:extLst>
                    <a:ext uri="{9D8B030D-6E8A-4147-A177-3AD203B41FA5}">
                      <a16:colId xmlns:a16="http://schemas.microsoft.com/office/drawing/2014/main" val="4260836660"/>
                    </a:ext>
                  </a:extLst>
                </a:gridCol>
                <a:gridCol w="1817017">
                  <a:extLst>
                    <a:ext uri="{9D8B030D-6E8A-4147-A177-3AD203B41FA5}">
                      <a16:colId xmlns:a16="http://schemas.microsoft.com/office/drawing/2014/main" val="2219317002"/>
                    </a:ext>
                  </a:extLst>
                </a:gridCol>
                <a:gridCol w="1498797">
                  <a:extLst>
                    <a:ext uri="{9D8B030D-6E8A-4147-A177-3AD203B41FA5}">
                      <a16:colId xmlns:a16="http://schemas.microsoft.com/office/drawing/2014/main" val="618159208"/>
                    </a:ext>
                  </a:extLst>
                </a:gridCol>
              </a:tblGrid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Denominación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Fecha de finalización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Participantes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4168124625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Gestión empresarial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7 de diciembre de 2013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93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4156786859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Familia, ser y misión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31 de mayo de 2014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70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678277337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Coaching empresarial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8 de junio de 2014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620840790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Gestión empresarial II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24 de agosto de 2014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3109693998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Amor y sexualidad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25 de octubre de 2014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84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620969744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I Seminario formación empresarial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9 de noviembre de 2014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4090843773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Diplomado Gerencia de producción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29 de noviembre de 2014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259407624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Cultura Católica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13 de junio de 2015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349911061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Diplomado Gestión de la calidad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21 de junio de 2015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42648630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Control de calidad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29 de noviembre de 2015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79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637394652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Logística comercial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29 de noviembre de 2015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72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739853463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Estadística comercial y de negocios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22 de mayo de 2016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67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73298397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Asociatividad y empresa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22 de mayo de 2016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4229052130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Gerencia en la producción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22 de mayo de 2016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56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847409976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Estadística para la toma de decisiones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27 de noviembre de 2016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925049430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Logística comercial II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27 de noviembre de 2016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4181427544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II seminario de formación empresarial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27 de noviembre de 2016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558891220"/>
                  </a:ext>
                </a:extLst>
              </a:tr>
              <a:tr h="256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Aspectos jurídicos en la formación de empresa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 de diciembre de 2017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54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687398934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Cultura católica II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12 agosto de 2018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50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3858516562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Aspectos jurídicos en las contrataciones de trabajadores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12 de agosto de 2018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3677590556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Estadística comercial y de negocios II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II Semestre de 2018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057864374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Familia, ser y misión II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II Semestre de 2018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554263396"/>
                  </a:ext>
                </a:extLst>
              </a:tr>
              <a:tr h="16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Curso Cultura católica III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II Semestre de 2018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50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691" marR="30691" marT="0" marB="0" anchor="ctr"/>
                </a:tc>
                <a:extLst>
                  <a:ext uri="{0D108BD9-81ED-4DB2-BD59-A6C34878D82A}">
                    <a16:rowId xmlns:a16="http://schemas.microsoft.com/office/drawing/2014/main" val="137833440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BCE87053-BA40-541B-142C-99FF5FB8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18" y="5604546"/>
            <a:ext cx="8665562" cy="523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Tabla 1. Diplomados, cursos y seminarios impartidos por la Universidad Católica de Colombia en la parroquia de Santa Águeda (2013-2018)</a:t>
            </a:r>
            <a:endParaRPr lang="es-ES" altLang="es-ES_tradnl" sz="28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2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3" y="861238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Responsabilidad social: un aporte a la paz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5" y="1636492"/>
            <a:ext cx="8891592" cy="43602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iniciativa, en un primer momento, se enfocó en temas que están en el área de las </a:t>
            </a:r>
            <a:r>
              <a:rPr lang="es-MX" sz="20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ciencias económicas </a:t>
            </a:r>
            <a:r>
              <a:rPr lang="es-MX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y, desde el 2018, se incorporó el </a:t>
            </a:r>
            <a:r>
              <a:rPr lang="es-MX" sz="20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conocimiento jurídico </a:t>
            </a:r>
            <a:r>
              <a:rPr lang="es-MX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sector de las empresas y de los negocios.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Las Facultades de Economía y de Derecho y el Departamento de Ciencias Básicas desarrollaron múltiples cursos con una </a:t>
            </a:r>
            <a:r>
              <a:rPr lang="es-MX" sz="2000" b="1" dirty="0">
                <a:latin typeface="Garamond" panose="02020404030301010803" pitchFamily="18" charset="0"/>
              </a:rPr>
              <a:t>modalidad pedagógica mirada a difundir conocimientos académicos de calidad </a:t>
            </a:r>
            <a:r>
              <a:rPr lang="es-MX" sz="2000" dirty="0">
                <a:latin typeface="Garamond" panose="02020404030301010803" pitchFamily="18" charset="0"/>
              </a:rPr>
              <a:t>con un sistema mixto hecho de clases magistrales y ejercicios prácticos finalizados al fortalecimiento de los negocios e emprendimientos de los estudiantes.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El p. Chaves invitó a participar en la iniciativa a </a:t>
            </a:r>
            <a:r>
              <a:rPr lang="es-MX" sz="2000" b="1" dirty="0">
                <a:latin typeface="Garamond" panose="02020404030301010803" pitchFamily="18" charset="0"/>
              </a:rPr>
              <a:t>docentes del Departamento de Humanidades</a:t>
            </a:r>
            <a:r>
              <a:rPr lang="es-MX" sz="2000" dirty="0">
                <a:latin typeface="Garamond" panose="02020404030301010803" pitchFamily="18" charset="0"/>
              </a:rPr>
              <a:t> para dictar los cursos de Cultura católica; Amor y Sexualidad; Familia, Ser y Misión.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Garamond" panose="02020404030301010803" pitchFamily="18" charset="0"/>
              </a:rPr>
              <a:t>La división de </a:t>
            </a:r>
            <a:r>
              <a:rPr lang="es-MX" sz="2000" b="1" dirty="0">
                <a:latin typeface="Garamond" panose="02020404030301010803" pitchFamily="18" charset="0"/>
              </a:rPr>
              <a:t>Bienestar Universitario </a:t>
            </a:r>
            <a:r>
              <a:rPr lang="es-MX" sz="2000" dirty="0">
                <a:latin typeface="Garamond" panose="02020404030301010803" pitchFamily="18" charset="0"/>
              </a:rPr>
              <a:t>de la Universidad Católica de Colombia decidió promover espacios académicos y experienciales enfocados en el liderazgo cristiano, en el sentido de la vida y en el despliegue del proyecto de vida. </a:t>
            </a:r>
          </a:p>
        </p:txBody>
      </p:sp>
    </p:spTree>
    <p:extLst>
      <p:ext uri="{BB962C8B-B14F-4D97-AF65-F5344CB8AC3E}">
        <p14:creationId xmlns:p14="http://schemas.microsoft.com/office/powerpoint/2010/main" val="242664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En Santa María, Madre admirable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4" y="1491839"/>
            <a:ext cx="5658147" cy="44877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CO" sz="26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de noviembre de 2018</a:t>
            </a:r>
            <a:r>
              <a:rPr lang="es-CO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el padre Germán Chaves fue encargado de la fundación de la nueva parroquia de Santa María, Madre Admirable.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MX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ambió el </a:t>
            </a:r>
            <a:r>
              <a:rPr lang="es-MX" sz="26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nombre del proyecto </a:t>
            </a:r>
            <a:r>
              <a:rPr lang="es-MX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en: </a:t>
            </a:r>
            <a:r>
              <a:rPr lang="es-MX" sz="2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Responsabilidad social. Un aporte a la inclusión y a la paz desde la educación en la fe</a:t>
            </a:r>
            <a:r>
              <a:rPr lang="es-MX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Aumentó la importancia y el número de los cursos de </a:t>
            </a:r>
            <a:r>
              <a:rPr lang="es-MX" sz="2600" b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Humanidades</a:t>
            </a:r>
            <a:r>
              <a:rPr lang="es-MX" sz="26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mientras disminuyeron los de temáticas económicas.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0B3CD8-3B72-7BFE-CDDB-AA9155CB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866" y="1491839"/>
            <a:ext cx="2565625" cy="342209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D37F3CC-5A37-E402-0136-30D980C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189" y="5129229"/>
            <a:ext cx="3089607" cy="850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O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parroquia de Santa María, Madre admirable está ubicada en Usaquén (Carrera 22 No. 122-82)</a:t>
            </a:r>
            <a:endParaRPr lang="es-MX" sz="16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02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9826908-6FF9-7745-BF2C-8FD2B7BE0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6" y="737941"/>
            <a:ext cx="8891593" cy="649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MX" altLang="es-ES_tradnl" sz="3600" b="1" dirty="0">
                <a:latin typeface="Garamond" panose="02020404030301010803" pitchFamily="18" charset="0"/>
                <a:cs typeface="Arial" panose="020B0604020202020204" pitchFamily="34" charset="0"/>
              </a:rPr>
              <a:t>En Santa María, Madre admirable</a:t>
            </a:r>
            <a:endParaRPr lang="es-ES" altLang="es-ES_tradnl" sz="3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BC85A1F-71C7-153A-D2D1-09EC3384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3" y="1564216"/>
            <a:ext cx="5555406" cy="43845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 del proyecto “</a:t>
            </a:r>
            <a:r>
              <a:rPr lang="es-CO" sz="20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formar y brindar herramientas que permitan a la persona afianzar conocimientos enfocados en diferentes áreas empresariales, que contribuyan a mejorar y dignificar su calidad de vida como aporte a nivel social en el camino hacia la paz</a:t>
            </a:r>
            <a:r>
              <a:rPr lang="es-CO" sz="2000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(Montoya, Chagüi y Chaves Quintero, 2020).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específicos: “</a:t>
            </a:r>
            <a:r>
              <a:rPr lang="es-CO" sz="2000" i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Construir planes de estudio y enfoques participativos que respondan como aporte a la construcción de la Paz; 2. Consolidar procesos de formación en mercadeo, publicidad y empresa que permitan a los participantes mejorar o generar nuevas empresas y empleos; 3. Incentivar a los participantes para adquirir conocimientos y aplicarlos al desarrollo de sus actividades diarias</a:t>
            </a:r>
            <a:r>
              <a:rPr lang="es-CO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(Montoya, Chagüi y Chaves Quintero, 2020).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Garamond" panose="02020404030301010803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37F3CC-5A37-E402-0136-30D980C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173" y="4450279"/>
            <a:ext cx="3202624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MX" sz="1600" i="1" kern="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2. Cursos impartidos por la Universidad Católica de Colombia en las parroquias de Santa María, Madre admirable y de San Norberto (2019-2020)</a:t>
            </a:r>
            <a:endParaRPr lang="es-MX" sz="1600" i="1" dirty="0">
              <a:latin typeface="Garamond" panose="02020404030301010803" pitchFamily="18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B0A7F2F-1F48-2343-CEDD-C993AB531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398930"/>
              </p:ext>
            </p:extLst>
          </p:nvPr>
        </p:nvGraphicFramePr>
        <p:xfrm>
          <a:off x="5815173" y="2317179"/>
          <a:ext cx="3202624" cy="1928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06">
                  <a:extLst>
                    <a:ext uri="{9D8B030D-6E8A-4147-A177-3AD203B41FA5}">
                      <a16:colId xmlns:a16="http://schemas.microsoft.com/office/drawing/2014/main" val="4108398364"/>
                    </a:ext>
                  </a:extLst>
                </a:gridCol>
                <a:gridCol w="801054">
                  <a:extLst>
                    <a:ext uri="{9D8B030D-6E8A-4147-A177-3AD203B41FA5}">
                      <a16:colId xmlns:a16="http://schemas.microsoft.com/office/drawing/2014/main" val="2291371963"/>
                    </a:ext>
                  </a:extLst>
                </a:gridCol>
                <a:gridCol w="599464">
                  <a:extLst>
                    <a:ext uri="{9D8B030D-6E8A-4147-A177-3AD203B41FA5}">
                      <a16:colId xmlns:a16="http://schemas.microsoft.com/office/drawing/2014/main" val="1953424776"/>
                    </a:ext>
                  </a:extLst>
                </a:gridCol>
              </a:tblGrid>
              <a:tr h="503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Denominación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Fecha de finalización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Participantes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1202146"/>
                  </a:ext>
                </a:extLst>
              </a:tr>
              <a:tr h="332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Cultura Católica II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Julio de 2019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30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701280"/>
                  </a:ext>
                </a:extLst>
              </a:tr>
              <a:tr h="332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Coaching Empresarial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Agosto de 2019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445341"/>
                  </a:ext>
                </a:extLst>
              </a:tr>
              <a:tr h="332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Cultura Católica III (VIRTUAL)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Abril de 2020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34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536181"/>
                  </a:ext>
                </a:extLst>
              </a:tr>
              <a:tr h="332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Cultura Católica IV (VIRTUAL)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Agosto de 2020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30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4471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738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1847</Words>
  <Application>Microsoft Office PowerPoint</Application>
  <PresentationFormat>Presentación en pantalla (4:3)</PresentationFormat>
  <Paragraphs>170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MS PGothic</vt:lpstr>
      <vt:lpstr>Arial</vt:lpstr>
      <vt:lpstr>Calibri</vt:lpstr>
      <vt:lpstr>Garamond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Carlos Arturo Ospina Hernandez</cp:lastModifiedBy>
  <cp:revision>11</cp:revision>
  <dcterms:created xsi:type="dcterms:W3CDTF">2021-07-22T16:13:49Z</dcterms:created>
  <dcterms:modified xsi:type="dcterms:W3CDTF">2023-05-03T23:31:23Z</dcterms:modified>
</cp:coreProperties>
</file>